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65" r:id="rId2"/>
    <p:sldId id="267" r:id="rId3"/>
    <p:sldId id="266" r:id="rId4"/>
    <p:sldId id="256" r:id="rId5"/>
    <p:sldId id="257" r:id="rId6"/>
    <p:sldId id="258" r:id="rId7"/>
    <p:sldId id="259" r:id="rId8"/>
    <p:sldId id="260" r:id="rId9"/>
    <p:sldId id="261" r:id="rId10"/>
    <p:sldId id="262" r:id="rId11"/>
    <p:sldId id="263" r:id="rId12"/>
    <p:sldId id="264"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72" autoAdjust="0"/>
    <p:restoredTop sz="94660"/>
  </p:normalViewPr>
  <p:slideViewPr>
    <p:cSldViewPr snapToGrid="0">
      <p:cViewPr varScale="1">
        <p:scale>
          <a:sx n="80" d="100"/>
          <a:sy n="80" d="100"/>
        </p:scale>
        <p:origin x="62" y="11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g>
</file>

<file path=ppt/media/image2.png>
</file>

<file path=ppt/media/image3.png>
</file>

<file path=ppt/media/image4.png>
</file>

<file path=ppt/media/image5.png>
</file>

<file path=ppt/media/image6.jpg>
</file>

<file path=ppt/media/image7.jpg>
</file>

<file path=ppt/media/image8.jpg>
</file>

<file path=ppt/media/image9.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3DA1B79-8DA8-4F29-92B5-556FCCD479FE}" type="datetimeFigureOut">
              <a:rPr lang="en-GB" smtClean="0"/>
              <a:t>30/12/2023</a:t>
            </a:fld>
            <a:endParaRPr lang="en-GB"/>
          </a:p>
        </p:txBody>
      </p:sp>
      <p:sp>
        <p:nvSpPr>
          <p:cNvPr id="5" name="Footer Placeholder 4"/>
          <p:cNvSpPr>
            <a:spLocks noGrp="1"/>
          </p:cNvSpPr>
          <p:nvPr>
            <p:ph type="ftr" sz="quarter" idx="11"/>
          </p:nvPr>
        </p:nvSpPr>
        <p:spPr>
          <a:xfrm>
            <a:off x="2416500" y="329307"/>
            <a:ext cx="4973915" cy="309201"/>
          </a:xfrm>
        </p:spPr>
        <p:txBody>
          <a:bodyPr/>
          <a:lstStyle/>
          <a:p>
            <a:endParaRPr lang="en-GB"/>
          </a:p>
        </p:txBody>
      </p:sp>
      <p:sp>
        <p:nvSpPr>
          <p:cNvPr id="6" name="Slide Number Placeholder 5"/>
          <p:cNvSpPr>
            <a:spLocks noGrp="1"/>
          </p:cNvSpPr>
          <p:nvPr>
            <p:ph type="sldNum" sz="quarter" idx="12"/>
          </p:nvPr>
        </p:nvSpPr>
        <p:spPr>
          <a:xfrm>
            <a:off x="1437664" y="798973"/>
            <a:ext cx="811019" cy="503578"/>
          </a:xfrm>
        </p:spPr>
        <p:txBody>
          <a:bodyPr/>
          <a:lstStyle/>
          <a:p>
            <a:fld id="{925D37E5-9F44-4845-BCFF-1E998EFAD692}" type="slidenum">
              <a:rPr lang="en-GB" smtClean="0"/>
              <a:t>‹#›</a:t>
            </a:fld>
            <a:endParaRPr lang="en-GB"/>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1286327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3DA1B79-8DA8-4F29-92B5-556FCCD479FE}" type="datetimeFigureOut">
              <a:rPr lang="en-GB" smtClean="0"/>
              <a:t>30/12/2023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25D37E5-9F44-4845-BCFF-1E998EFAD692}" type="slidenum">
              <a:rPr lang="en-GB" smtClean="0"/>
              <a:t>‹#›</a:t>
            </a:fld>
            <a:endParaRPr lang="en-GB"/>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1712089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3DA1B79-8DA8-4F29-92B5-556FCCD479FE}" type="datetimeFigureOut">
              <a:rPr lang="en-GB" smtClean="0"/>
              <a:t>30/12/2023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25D37E5-9F44-4845-BCFF-1E998EFAD692}" type="slidenum">
              <a:rPr lang="en-GB" smtClean="0"/>
              <a:t>‹#›</a:t>
            </a:fld>
            <a:endParaRPr lang="en-GB"/>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0962804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3DA1B79-8DA8-4F29-92B5-556FCCD479FE}" type="datetimeFigureOut">
              <a:rPr lang="en-GB" smtClean="0"/>
              <a:t>30/12/2023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25D37E5-9F44-4845-BCFF-1E998EFAD692}" type="slidenum">
              <a:rPr lang="en-GB" smtClean="0"/>
              <a:t>‹#›</a:t>
            </a:fld>
            <a:endParaRPr lang="en-GB"/>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7463097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3DA1B79-8DA8-4F29-92B5-556FCCD479FE}" type="datetimeFigureOut">
              <a:rPr lang="en-GB" smtClean="0"/>
              <a:t>30/12/2023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925D37E5-9F44-4845-BCFF-1E998EFAD692}" type="slidenum">
              <a:rPr lang="en-GB" smtClean="0"/>
              <a:t>‹#›</a:t>
            </a:fld>
            <a:endParaRPr lang="en-GB"/>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2952036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3DA1B79-8DA8-4F29-92B5-556FCCD479FE}" type="datetimeFigureOut">
              <a:rPr lang="en-GB" smtClean="0"/>
              <a:t>30/12/2023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925D37E5-9F44-4845-BCFF-1E998EFAD692}" type="slidenum">
              <a:rPr lang="en-GB" smtClean="0"/>
              <a:t>‹#›</a:t>
            </a:fld>
            <a:endParaRPr lang="en-GB"/>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593919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3DA1B79-8DA8-4F29-92B5-556FCCD479FE}" type="datetimeFigureOut">
              <a:rPr lang="en-GB" smtClean="0"/>
              <a:t>30/12/2023</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925D37E5-9F44-4845-BCFF-1E998EFAD692}" type="slidenum">
              <a:rPr lang="en-GB" smtClean="0"/>
              <a:t>‹#›</a:t>
            </a:fld>
            <a:endParaRPr lang="en-GB"/>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1977485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3DA1B79-8DA8-4F29-92B5-556FCCD479FE}" type="datetimeFigureOut">
              <a:rPr lang="en-GB" smtClean="0"/>
              <a:t>30/12/2023</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925D37E5-9F44-4845-BCFF-1E998EFAD692}" type="slidenum">
              <a:rPr lang="en-GB" smtClean="0"/>
              <a:t>‹#›</a:t>
            </a:fld>
            <a:endParaRPr lang="en-GB"/>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9701364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3DA1B79-8DA8-4F29-92B5-556FCCD479FE}" type="datetimeFigureOut">
              <a:rPr lang="en-GB" smtClean="0"/>
              <a:t>30/12/2023</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925D37E5-9F44-4845-BCFF-1E998EFAD692}" type="slidenum">
              <a:rPr lang="en-GB" smtClean="0"/>
              <a:t>‹#›</a:t>
            </a:fld>
            <a:endParaRPr lang="en-GB"/>
          </a:p>
        </p:txBody>
      </p:sp>
    </p:spTree>
    <p:extLst>
      <p:ext uri="{BB962C8B-B14F-4D97-AF65-F5344CB8AC3E}">
        <p14:creationId xmlns:p14="http://schemas.microsoft.com/office/powerpoint/2010/main" val="23538909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D3DA1B79-8DA8-4F29-92B5-556FCCD479FE}" type="datetimeFigureOut">
              <a:rPr lang="en-GB" smtClean="0"/>
              <a:t>30/12/2023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925D37E5-9F44-4845-BCFF-1E998EFAD692}" type="slidenum">
              <a:rPr lang="en-GB" smtClean="0"/>
              <a:t>‹#›</a:t>
            </a:fld>
            <a:endParaRPr lang="en-GB"/>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7162800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D3DA1B79-8DA8-4F29-92B5-556FCCD479FE}" type="datetimeFigureOut">
              <a:rPr lang="en-GB" smtClean="0"/>
              <a:t>30/12/2023</a:t>
            </a:fld>
            <a:endParaRPr lang="en-GB"/>
          </a:p>
        </p:txBody>
      </p:sp>
      <p:sp>
        <p:nvSpPr>
          <p:cNvPr id="6" name="Footer Placeholder 5"/>
          <p:cNvSpPr>
            <a:spLocks noGrp="1"/>
          </p:cNvSpPr>
          <p:nvPr>
            <p:ph type="ftr" sz="quarter" idx="11"/>
          </p:nvPr>
        </p:nvSpPr>
        <p:spPr>
          <a:xfrm>
            <a:off x="1447382" y="318640"/>
            <a:ext cx="5541004" cy="320931"/>
          </a:xfrm>
        </p:spPr>
        <p:txBody>
          <a:bodyPr/>
          <a:lstStyle/>
          <a:p>
            <a:endParaRPr lang="en-GB"/>
          </a:p>
        </p:txBody>
      </p:sp>
      <p:sp>
        <p:nvSpPr>
          <p:cNvPr id="7" name="Slide Number Placeholder 6"/>
          <p:cNvSpPr>
            <a:spLocks noGrp="1"/>
          </p:cNvSpPr>
          <p:nvPr>
            <p:ph type="sldNum" sz="quarter" idx="12"/>
          </p:nvPr>
        </p:nvSpPr>
        <p:spPr/>
        <p:txBody>
          <a:bodyPr/>
          <a:lstStyle/>
          <a:p>
            <a:fld id="{925D37E5-9F44-4845-BCFF-1E998EFAD692}" type="slidenum">
              <a:rPr lang="en-GB" smtClean="0"/>
              <a:t>‹#›</a:t>
            </a:fld>
            <a:endParaRPr lang="en-GB"/>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1613384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D3DA1B79-8DA8-4F29-92B5-556FCCD479FE}" type="datetimeFigureOut">
              <a:rPr lang="en-GB" smtClean="0"/>
              <a:t>30/12/2023</a:t>
            </a:fld>
            <a:endParaRPr lang="en-GB"/>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925D37E5-9F44-4845-BCFF-1E998EFAD692}" type="slidenum">
              <a:rPr lang="en-GB" smtClean="0"/>
              <a:t>‹#›</a:t>
            </a:fld>
            <a:endParaRPr lang="en-GB"/>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80588722"/>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2.xml"/><Relationship Id="rId4" Type="http://schemas.openxmlformats.org/officeDocument/2006/relationships/image" Target="../media/image8.jpg"/></Relationships>
</file>

<file path=ppt/slides/_rels/slide1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4C65B73-277B-EAD1-DC7F-C469FE9A1435}"/>
              </a:ext>
            </a:extLst>
          </p:cNvPr>
          <p:cNvSpPr>
            <a:spLocks noGrp="1"/>
          </p:cNvSpPr>
          <p:nvPr>
            <p:ph idx="1"/>
          </p:nvPr>
        </p:nvSpPr>
        <p:spPr>
          <a:xfrm>
            <a:off x="1414257" y="653463"/>
            <a:ext cx="9603275" cy="3450613"/>
          </a:xfrm>
        </p:spPr>
        <p:txBody>
          <a:bodyPr>
            <a:normAutofit/>
          </a:bodyPr>
          <a:lstStyle/>
          <a:p>
            <a:pPr marL="0" indent="0" algn="ctr">
              <a:spcAft>
                <a:spcPts val="400"/>
              </a:spcAft>
              <a:buNone/>
            </a:pPr>
            <a:r>
              <a:rPr lang="en-GB" sz="3200" b="1" u="sng" kern="1400" spc="-50" dirty="0">
                <a:effectLst/>
                <a:latin typeface="Aptos" panose="020B0004020202020204" pitchFamily="34" charset="0"/>
                <a:ea typeface="Times New Roman" panose="02020603050405020304" pitchFamily="18" charset="0"/>
                <a:cs typeface="Times New Roman" panose="02020603050405020304" pitchFamily="18" charset="0"/>
              </a:rPr>
              <a:t>Modern control systems final project report</a:t>
            </a:r>
            <a:endParaRPr lang="en-GB" sz="3200" kern="1400" spc="-50" dirty="0">
              <a:effectLst/>
              <a:latin typeface="Aptos Display" panose="020B0004020202020204" pitchFamily="34" charset="0"/>
              <a:ea typeface="Times New Roman" panose="02020603050405020304" pitchFamily="18" charset="0"/>
              <a:cs typeface="Times New Roman" panose="02020603050405020304" pitchFamily="18" charset="0"/>
            </a:endParaRPr>
          </a:p>
          <a:p>
            <a:pPr marL="0" indent="0" algn="ctr">
              <a:spcAft>
                <a:spcPts val="400"/>
              </a:spcAft>
              <a:buNone/>
            </a:pPr>
            <a:br>
              <a:rPr lang="en-GB" sz="3200" kern="1400" spc="-50" dirty="0">
                <a:effectLst/>
                <a:latin typeface="Aptos" panose="020B0004020202020204" pitchFamily="34" charset="0"/>
                <a:ea typeface="Times New Roman" panose="02020603050405020304" pitchFamily="18" charset="0"/>
                <a:cs typeface="Times New Roman" panose="02020603050405020304" pitchFamily="18" charset="0"/>
              </a:rPr>
            </a:br>
            <a:r>
              <a:rPr lang="en-GB" sz="3200" b="1" kern="1400" spc="-50" dirty="0">
                <a:effectLst/>
                <a:latin typeface="OCR A Extended" panose="02010509020102010303" pitchFamily="50" charset="0"/>
                <a:ea typeface="Times New Roman" panose="02020603050405020304" pitchFamily="18" charset="0"/>
                <a:cs typeface="Times New Roman" panose="02020603050405020304" pitchFamily="18" charset="0"/>
              </a:rPr>
              <a:t>Self-balancing robot</a:t>
            </a:r>
            <a:endParaRPr lang="en-GB" sz="3200" kern="1400" spc="-50" dirty="0">
              <a:effectLst/>
              <a:latin typeface="Aptos Display" panose="020B0004020202020204" pitchFamily="34" charset="0"/>
              <a:ea typeface="Times New Roman" panose="02020603050405020304" pitchFamily="18" charset="0"/>
              <a:cs typeface="Times New Roman" panose="02020603050405020304" pitchFamily="18" charset="0"/>
            </a:endParaRPr>
          </a:p>
          <a:p>
            <a:endParaRPr lang="en-GB" sz="3200" dirty="0"/>
          </a:p>
        </p:txBody>
      </p:sp>
      <p:pic>
        <p:nvPicPr>
          <p:cNvPr id="4" name="Picture 3" descr="A cartoon robot with black background&#10;&#10;Description automatically generated">
            <a:extLst>
              <a:ext uri="{FF2B5EF4-FFF2-40B4-BE49-F238E27FC236}">
                <a16:creationId xmlns:a16="http://schemas.microsoft.com/office/drawing/2014/main" id="{906F63D9-F131-296D-5485-EEE15F58047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843145" y="3034561"/>
            <a:ext cx="2505710" cy="2505710"/>
          </a:xfrm>
          <a:prstGeom prst="rect">
            <a:avLst/>
          </a:prstGeom>
          <a:noFill/>
          <a:ln>
            <a:noFill/>
          </a:ln>
        </p:spPr>
      </p:pic>
    </p:spTree>
    <p:extLst>
      <p:ext uri="{BB962C8B-B14F-4D97-AF65-F5344CB8AC3E}">
        <p14:creationId xmlns:p14="http://schemas.microsoft.com/office/powerpoint/2010/main" val="28060304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5F6331-9012-02E2-BD0B-0135E8E27920}"/>
              </a:ext>
            </a:extLst>
          </p:cNvPr>
          <p:cNvSpPr>
            <a:spLocks noGrp="1"/>
          </p:cNvSpPr>
          <p:nvPr>
            <p:ph type="title"/>
          </p:nvPr>
        </p:nvSpPr>
        <p:spPr/>
        <p:txBody>
          <a:bodyPr/>
          <a:lstStyle/>
          <a:p>
            <a:r>
              <a:rPr lang="en-GB" dirty="0"/>
              <a:t>Block diagram:</a:t>
            </a:r>
          </a:p>
        </p:txBody>
      </p:sp>
      <p:pic>
        <p:nvPicPr>
          <p:cNvPr id="5" name="Content Placeholder 4">
            <a:extLst>
              <a:ext uri="{FF2B5EF4-FFF2-40B4-BE49-F238E27FC236}">
                <a16:creationId xmlns:a16="http://schemas.microsoft.com/office/drawing/2014/main" id="{0BD7FE10-8A43-B0BE-7636-BA6E7F8AF85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51579" y="2126534"/>
            <a:ext cx="9603275" cy="3926947"/>
          </a:xfrm>
        </p:spPr>
      </p:pic>
    </p:spTree>
    <p:extLst>
      <p:ext uri="{BB962C8B-B14F-4D97-AF65-F5344CB8AC3E}">
        <p14:creationId xmlns:p14="http://schemas.microsoft.com/office/powerpoint/2010/main" val="41873201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8E9219-9EED-B55E-A590-C34E9074AF8D}"/>
              </a:ext>
            </a:extLst>
          </p:cNvPr>
          <p:cNvSpPr>
            <a:spLocks noGrp="1"/>
          </p:cNvSpPr>
          <p:nvPr>
            <p:ph type="title"/>
          </p:nvPr>
        </p:nvSpPr>
        <p:spPr>
          <a:xfrm>
            <a:off x="1294362" y="456126"/>
            <a:ext cx="9603275" cy="1049235"/>
          </a:xfrm>
        </p:spPr>
        <p:txBody>
          <a:bodyPr>
            <a:noAutofit/>
          </a:bodyPr>
          <a:lstStyle/>
          <a:p>
            <a:pPr defTabSz="914400" eaLnBrk="0" fontAlgn="base" hangingPunct="0">
              <a:spcBef>
                <a:spcPct val="0"/>
              </a:spcBef>
              <a:spcAft>
                <a:spcPct val="0"/>
              </a:spcAft>
            </a:pPr>
            <a:r>
              <a:rPr kumimoji="0" lang="en-GB" altLang="en-US" i="0" strike="noStrike" cap="none" normalizeH="0" baseline="0" dirty="0">
                <a:ln>
                  <a:noFill/>
                </a:ln>
                <a:solidFill>
                  <a:schemeClr val="tx1"/>
                </a:solidFill>
                <a:effectLst/>
                <a:ea typeface="Times New Roman" panose="02020603050405020304" pitchFamily="18" charset="0"/>
              </a:rPr>
              <a:t>Output:</a:t>
            </a:r>
            <a:br>
              <a:rPr kumimoji="0" lang="en-GB" altLang="en-US" i="0" strike="noStrike" cap="none" normalizeH="0" baseline="0" dirty="0">
                <a:ln>
                  <a:noFill/>
                </a:ln>
                <a:solidFill>
                  <a:schemeClr val="tx1"/>
                </a:solidFill>
                <a:effectLst/>
                <a:ea typeface="Times New Roman" panose="02020603050405020304" pitchFamily="18" charset="0"/>
              </a:rPr>
            </a:br>
            <a:br>
              <a:rPr kumimoji="0" lang="en-GB" altLang="en-US" i="0" strike="noStrike" cap="none" normalizeH="0" baseline="0" dirty="0">
                <a:ln>
                  <a:noFill/>
                </a:ln>
                <a:solidFill>
                  <a:schemeClr val="tx1"/>
                </a:solidFill>
                <a:effectLst/>
                <a:ea typeface="Aptos" panose="020B0004020202020204" pitchFamily="34" charset="0"/>
                <a:cs typeface="Arial" panose="020B0604020202020204" pitchFamily="34" charset="0"/>
              </a:rPr>
            </a:br>
            <a:r>
              <a:rPr kumimoji="0" lang="en-GB" altLang="en-US" i="0" strike="noStrike" cap="none" normalizeH="0" baseline="0" dirty="0">
                <a:ln>
                  <a:noFill/>
                </a:ln>
                <a:solidFill>
                  <a:schemeClr val="tx1"/>
                </a:solidFill>
                <a:effectLst/>
                <a:ea typeface="Aptos" panose="020B0004020202020204" pitchFamily="34" charset="0"/>
                <a:cs typeface="Arial" panose="020B0604020202020204" pitchFamily="34" charset="0"/>
              </a:rPr>
              <a:t>Step response:</a:t>
            </a:r>
            <a:br>
              <a:rPr kumimoji="0" lang="en-GB" altLang="en-US" i="0" strike="noStrike" cap="none" normalizeH="0" baseline="0" dirty="0">
                <a:ln>
                  <a:noFill/>
                </a:ln>
                <a:solidFill>
                  <a:schemeClr val="tx1"/>
                </a:solidFill>
                <a:effectLst/>
              </a:rPr>
            </a:br>
            <a:endParaRPr lang="en-GB" dirty="0"/>
          </a:p>
        </p:txBody>
      </p:sp>
      <p:pic>
        <p:nvPicPr>
          <p:cNvPr id="5" name="Content Placeholder 4" descr="A black text on a white background&#10;&#10;Description automatically generated">
            <a:extLst>
              <a:ext uri="{FF2B5EF4-FFF2-40B4-BE49-F238E27FC236}">
                <a16:creationId xmlns:a16="http://schemas.microsoft.com/office/drawing/2014/main" id="{87C4C3F7-0F52-A184-2F33-678165CBA53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00834" y="2031789"/>
            <a:ext cx="5144982" cy="888693"/>
          </a:xfrm>
        </p:spPr>
      </p:pic>
      <p:pic>
        <p:nvPicPr>
          <p:cNvPr id="7" name="Picture 6" descr="A graph showing a red line&#10;&#10;Description automatically generated">
            <a:extLst>
              <a:ext uri="{FF2B5EF4-FFF2-40B4-BE49-F238E27FC236}">
                <a16:creationId xmlns:a16="http://schemas.microsoft.com/office/drawing/2014/main" id="{E435222B-EFB5-EC25-B546-8A26F3CB887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5999" y="2981131"/>
            <a:ext cx="3514725" cy="2286000"/>
          </a:xfrm>
          <a:prstGeom prst="rect">
            <a:avLst/>
          </a:prstGeom>
        </p:spPr>
      </p:pic>
      <p:pic>
        <p:nvPicPr>
          <p:cNvPr id="9" name="Picture 8" descr="A graph showing time and time&#10;&#10;Description automatically generated">
            <a:extLst>
              <a:ext uri="{FF2B5EF4-FFF2-40B4-BE49-F238E27FC236}">
                <a16:creationId xmlns:a16="http://schemas.microsoft.com/office/drawing/2014/main" id="{22A62ED5-BF9E-8974-2EC2-ADFE6A518FF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00834" y="3014498"/>
            <a:ext cx="3771900" cy="2219325"/>
          </a:xfrm>
          <a:prstGeom prst="rect">
            <a:avLst/>
          </a:prstGeom>
        </p:spPr>
      </p:pic>
    </p:spTree>
    <p:extLst>
      <p:ext uri="{BB962C8B-B14F-4D97-AF65-F5344CB8AC3E}">
        <p14:creationId xmlns:p14="http://schemas.microsoft.com/office/powerpoint/2010/main" val="9801397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E6D928-5C4B-37E5-BC05-8D92B960579B}"/>
              </a:ext>
            </a:extLst>
          </p:cNvPr>
          <p:cNvSpPr>
            <a:spLocks noGrp="1"/>
          </p:cNvSpPr>
          <p:nvPr>
            <p:ph type="title"/>
          </p:nvPr>
        </p:nvSpPr>
        <p:spPr/>
        <p:txBody>
          <a:bodyPr/>
          <a:lstStyle/>
          <a:p>
            <a:r>
              <a:rPr lang="en-GB" dirty="0"/>
              <a:t>R</a:t>
            </a:r>
            <a:r>
              <a:rPr lang="en-GB" dirty="0">
                <a:effectLst/>
                <a:ea typeface="Times New Roman" panose="02020603050405020304" pitchFamily="18" charset="0"/>
              </a:rPr>
              <a:t>oot locus:</a:t>
            </a:r>
            <a:br>
              <a:rPr lang="en-GB" sz="1800" dirty="0">
                <a:effectLst/>
                <a:latin typeface="Times New Roman" panose="02020603050405020304" pitchFamily="18" charset="0"/>
                <a:ea typeface="Times New Roman" panose="02020603050405020304" pitchFamily="18" charset="0"/>
              </a:rPr>
            </a:br>
            <a:endParaRPr lang="en-GB" dirty="0"/>
          </a:p>
        </p:txBody>
      </p:sp>
      <p:pic>
        <p:nvPicPr>
          <p:cNvPr id="4" name="Content Placeholder 3" descr="A graph of a root locus&#10;&#10;Description automatically generated">
            <a:extLst>
              <a:ext uri="{FF2B5EF4-FFF2-40B4-BE49-F238E27FC236}">
                <a16:creationId xmlns:a16="http://schemas.microsoft.com/office/drawing/2014/main" id="{82A9B455-322A-034B-93D7-D10BAE549BAB}"/>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4207578" y="2016125"/>
            <a:ext cx="4091169" cy="3449638"/>
          </a:xfrm>
          <a:prstGeom prst="rect">
            <a:avLst/>
          </a:prstGeom>
          <a:noFill/>
          <a:ln>
            <a:noFill/>
          </a:ln>
        </p:spPr>
      </p:pic>
    </p:spTree>
    <p:extLst>
      <p:ext uri="{BB962C8B-B14F-4D97-AF65-F5344CB8AC3E}">
        <p14:creationId xmlns:p14="http://schemas.microsoft.com/office/powerpoint/2010/main" val="21065452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useBgFill="1">
        <p:nvSpPr>
          <p:cNvPr id="27" name="Rectangle 26">
            <a:extLst>
              <a:ext uri="{FF2B5EF4-FFF2-40B4-BE49-F238E27FC236}">
                <a16:creationId xmlns:a16="http://schemas.microsoft.com/office/drawing/2014/main" id="{1C2A4B30-77D7-4FFB-8B53-A88BD68CAB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Straight Connector 28">
            <a:extLst>
              <a:ext uri="{FF2B5EF4-FFF2-40B4-BE49-F238E27FC236}">
                <a16:creationId xmlns:a16="http://schemas.microsoft.com/office/drawing/2014/main" id="{373AAE2E-5D6B-4952-A4BB-546C49F8DE4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1579" y="1853754"/>
            <a:ext cx="4325112" cy="0"/>
          </a:xfrm>
          <a:prstGeom prst="line">
            <a:avLst/>
          </a:prstGeom>
          <a:ln w="31750"/>
        </p:spPr>
        <p:style>
          <a:lnRef idx="3">
            <a:schemeClr val="accent1"/>
          </a:lnRef>
          <a:fillRef idx="0">
            <a:schemeClr val="accent1"/>
          </a:fillRef>
          <a:effectRef idx="2">
            <a:schemeClr val="accent1"/>
          </a:effectRef>
          <a:fontRef idx="minor">
            <a:schemeClr val="tx1"/>
          </a:fontRef>
        </p:style>
      </p:cxnSp>
      <p:sp>
        <p:nvSpPr>
          <p:cNvPr id="31" name="Rectangle 30">
            <a:extLst>
              <a:ext uri="{FF2B5EF4-FFF2-40B4-BE49-F238E27FC236}">
                <a16:creationId xmlns:a16="http://schemas.microsoft.com/office/drawing/2014/main" id="{01E4D783-AD45-49E7-B6C7-BBACB82906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838524"/>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5" name="TextBox 4">
            <a:extLst>
              <a:ext uri="{FF2B5EF4-FFF2-40B4-BE49-F238E27FC236}">
                <a16:creationId xmlns:a16="http://schemas.microsoft.com/office/drawing/2014/main" id="{B571A1F1-D8F8-B47D-17F5-A5EBDFDA4BFE}"/>
              </a:ext>
            </a:extLst>
          </p:cNvPr>
          <p:cNvSpPr txBox="1"/>
          <p:nvPr/>
        </p:nvSpPr>
        <p:spPr>
          <a:xfrm>
            <a:off x="1451579" y="2015732"/>
            <a:ext cx="4325113" cy="4074172"/>
          </a:xfrm>
          <a:prstGeom prst="rect">
            <a:avLst/>
          </a:prstGeom>
        </p:spPr>
        <p:txBody>
          <a:bodyPr vert="horz" lIns="91440" tIns="45720" rIns="91440" bIns="45720" rtlCol="0" anchor="t">
            <a:normAutofit/>
          </a:bodyPr>
          <a:lstStyle/>
          <a:p>
            <a:pPr indent="-228600" defTabSz="914400">
              <a:lnSpc>
                <a:spcPct val="120000"/>
              </a:lnSpc>
              <a:spcAft>
                <a:spcPts val="600"/>
              </a:spcAft>
              <a:buClr>
                <a:schemeClr val="accent1"/>
              </a:buClr>
              <a:buSzPct val="100000"/>
              <a:buFont typeface="Arial" panose="020B0604020202020204" pitchFamily="34" charset="0"/>
              <a:buChar char="•"/>
            </a:pPr>
            <a:r>
              <a:rPr lang="en-US" sz="2500" dirty="0"/>
              <a:t>Video for the project:</a:t>
            </a:r>
          </a:p>
        </p:txBody>
      </p:sp>
      <p:pic>
        <p:nvPicPr>
          <p:cNvPr id="4" name="WhatsApp Video 2023-12-27 at 00.15.45_6d2d4dec">
            <a:hlinkClick r:id="" action="ppaction://media"/>
            <a:extLst>
              <a:ext uri="{FF2B5EF4-FFF2-40B4-BE49-F238E27FC236}">
                <a16:creationId xmlns:a16="http://schemas.microsoft.com/office/drawing/2014/main" id="{7FB3F480-5E25-7D89-D07F-F2EA2D3CD854}"/>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7269598" y="804519"/>
            <a:ext cx="2933388" cy="5285385"/>
          </a:xfrm>
          <a:prstGeom prst="rect">
            <a:avLst/>
          </a:prstGeom>
        </p:spPr>
      </p:pic>
    </p:spTree>
    <p:extLst>
      <p:ext uri="{BB962C8B-B14F-4D97-AF65-F5344CB8AC3E}">
        <p14:creationId xmlns:p14="http://schemas.microsoft.com/office/powerpoint/2010/main" val="14482599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16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D10ADC-A06C-0A5A-2F69-03FE6D6185A5}"/>
              </a:ext>
            </a:extLst>
          </p:cNvPr>
          <p:cNvSpPr>
            <a:spLocks noGrp="1"/>
          </p:cNvSpPr>
          <p:nvPr>
            <p:ph type="title"/>
          </p:nvPr>
        </p:nvSpPr>
        <p:spPr>
          <a:xfrm>
            <a:off x="1451524" y="1028454"/>
            <a:ext cx="9603275" cy="1049235"/>
          </a:xfrm>
        </p:spPr>
        <p:txBody>
          <a:bodyPr>
            <a:normAutofit/>
          </a:bodyPr>
          <a:lstStyle/>
          <a:p>
            <a:r>
              <a:rPr kumimoji="0" lang="en-GB" altLang="en-US" strike="noStrike" cap="none" normalizeH="0" baseline="0" dirty="0">
                <a:ln>
                  <a:noFill/>
                </a:ln>
                <a:solidFill>
                  <a:schemeClr val="tx1"/>
                </a:solidFill>
                <a:effectLst/>
                <a:latin typeface="+mn-lt"/>
                <a:ea typeface="Times New Roman" panose="02020603050405020304" pitchFamily="18" charset="0"/>
                <a:cs typeface="Times New Roman" panose="02020603050405020304" pitchFamily="18" charset="0"/>
              </a:rPr>
              <a:t>Team members:</a:t>
            </a:r>
            <a:br>
              <a:rPr kumimoji="0" lang="en-GB" altLang="en-US" strike="noStrike" cap="none" normalizeH="0" baseline="0" dirty="0">
                <a:ln>
                  <a:noFill/>
                </a:ln>
                <a:solidFill>
                  <a:schemeClr val="tx1"/>
                </a:solidFill>
                <a:effectLst/>
                <a:latin typeface="+mn-lt"/>
              </a:rPr>
            </a:br>
            <a:endParaRPr lang="en-GB" dirty="0">
              <a:latin typeface="+mn-lt"/>
            </a:endParaRPr>
          </a:p>
        </p:txBody>
      </p:sp>
      <p:graphicFrame>
        <p:nvGraphicFramePr>
          <p:cNvPr id="4" name="Content Placeholder 3">
            <a:extLst>
              <a:ext uri="{FF2B5EF4-FFF2-40B4-BE49-F238E27FC236}">
                <a16:creationId xmlns:a16="http://schemas.microsoft.com/office/drawing/2014/main" id="{B6019980-7809-AB68-4E0D-A8722E70B920}"/>
              </a:ext>
            </a:extLst>
          </p:cNvPr>
          <p:cNvGraphicFramePr>
            <a:graphicFrameLocks noGrp="1"/>
          </p:cNvGraphicFramePr>
          <p:nvPr>
            <p:ph idx="1"/>
          </p:nvPr>
        </p:nvGraphicFramePr>
        <p:xfrm>
          <a:off x="2930842" y="2546191"/>
          <a:ext cx="6644640" cy="2389505"/>
        </p:xfrm>
        <a:graphic>
          <a:graphicData uri="http://schemas.openxmlformats.org/drawingml/2006/table">
            <a:tbl>
              <a:tblPr firstRow="1" firstCol="1" bandRow="1">
                <a:tableStyleId>{5C22544A-7EE6-4342-B048-85BDC9FD1C3A}</a:tableStyleId>
              </a:tblPr>
              <a:tblGrid>
                <a:gridCol w="4052570">
                  <a:extLst>
                    <a:ext uri="{9D8B030D-6E8A-4147-A177-3AD203B41FA5}">
                      <a16:colId xmlns:a16="http://schemas.microsoft.com/office/drawing/2014/main" val="3918824351"/>
                    </a:ext>
                  </a:extLst>
                </a:gridCol>
                <a:gridCol w="2592070">
                  <a:extLst>
                    <a:ext uri="{9D8B030D-6E8A-4147-A177-3AD203B41FA5}">
                      <a16:colId xmlns:a16="http://schemas.microsoft.com/office/drawing/2014/main" val="1980621441"/>
                    </a:ext>
                  </a:extLst>
                </a:gridCol>
              </a:tblGrid>
              <a:tr h="348615">
                <a:tc>
                  <a:txBody>
                    <a:bodyPr/>
                    <a:lstStyle/>
                    <a:p>
                      <a:pPr>
                        <a:lnSpc>
                          <a:spcPct val="107000"/>
                        </a:lnSpc>
                        <a:spcAft>
                          <a:spcPts val="800"/>
                        </a:spcAft>
                      </a:pPr>
                      <a:r>
                        <a:rPr lang="en-GB" sz="1600" kern="100">
                          <a:effectLst/>
                        </a:rPr>
                        <a:t>Name </a:t>
                      </a:r>
                      <a:endParaRPr lang="en-GB" sz="11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tc>
                  <a:txBody>
                    <a:bodyPr/>
                    <a:lstStyle/>
                    <a:p>
                      <a:pPr>
                        <a:lnSpc>
                          <a:spcPct val="107000"/>
                        </a:lnSpc>
                        <a:spcAft>
                          <a:spcPts val="800"/>
                        </a:spcAft>
                      </a:pPr>
                      <a:r>
                        <a:rPr lang="en-GB" sz="1600" kern="100">
                          <a:effectLst/>
                        </a:rPr>
                        <a:t>ID</a:t>
                      </a:r>
                      <a:endParaRPr lang="en-GB" sz="11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extLst>
                  <a:ext uri="{0D108BD9-81ED-4DB2-BD59-A6C34878D82A}">
                    <a16:rowId xmlns:a16="http://schemas.microsoft.com/office/drawing/2014/main" val="603313772"/>
                  </a:ext>
                </a:extLst>
              </a:tr>
              <a:tr h="326390">
                <a:tc>
                  <a:txBody>
                    <a:bodyPr/>
                    <a:lstStyle/>
                    <a:p>
                      <a:pPr>
                        <a:lnSpc>
                          <a:spcPct val="107000"/>
                        </a:lnSpc>
                        <a:spcAft>
                          <a:spcPts val="800"/>
                        </a:spcAft>
                      </a:pPr>
                      <a:r>
                        <a:rPr lang="en-GB" sz="1600" kern="100">
                          <a:effectLst/>
                        </a:rPr>
                        <a:t>Andrew Botros Ayad </a:t>
                      </a:r>
                      <a:endParaRPr lang="en-GB" sz="11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tc>
                  <a:txBody>
                    <a:bodyPr/>
                    <a:lstStyle/>
                    <a:p>
                      <a:pPr>
                        <a:lnSpc>
                          <a:spcPct val="107000"/>
                        </a:lnSpc>
                        <a:spcAft>
                          <a:spcPts val="800"/>
                        </a:spcAft>
                      </a:pPr>
                      <a:r>
                        <a:rPr lang="en-GB" sz="1600" kern="100">
                          <a:effectLst/>
                        </a:rPr>
                        <a:t>20201322493</a:t>
                      </a:r>
                      <a:endParaRPr lang="en-GB" sz="11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extLst>
                  <a:ext uri="{0D108BD9-81ED-4DB2-BD59-A6C34878D82A}">
                    <a16:rowId xmlns:a16="http://schemas.microsoft.com/office/drawing/2014/main" val="3938506274"/>
                  </a:ext>
                </a:extLst>
              </a:tr>
              <a:tr h="348615">
                <a:tc>
                  <a:txBody>
                    <a:bodyPr/>
                    <a:lstStyle/>
                    <a:p>
                      <a:pPr>
                        <a:lnSpc>
                          <a:spcPct val="107000"/>
                        </a:lnSpc>
                        <a:spcAft>
                          <a:spcPts val="800"/>
                        </a:spcAft>
                      </a:pPr>
                      <a:r>
                        <a:rPr lang="en-GB" sz="1600" kern="100">
                          <a:effectLst/>
                        </a:rPr>
                        <a:t>Peter Hany Fayez </a:t>
                      </a:r>
                      <a:endParaRPr lang="en-GB" sz="11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tc>
                  <a:txBody>
                    <a:bodyPr/>
                    <a:lstStyle/>
                    <a:p>
                      <a:pPr>
                        <a:lnSpc>
                          <a:spcPct val="107000"/>
                        </a:lnSpc>
                        <a:spcAft>
                          <a:spcPts val="800"/>
                        </a:spcAft>
                      </a:pPr>
                      <a:r>
                        <a:rPr lang="en-GB" sz="1600" kern="100">
                          <a:effectLst/>
                        </a:rPr>
                        <a:t>20221441026</a:t>
                      </a:r>
                      <a:endParaRPr lang="en-GB" sz="11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extLst>
                  <a:ext uri="{0D108BD9-81ED-4DB2-BD59-A6C34878D82A}">
                    <a16:rowId xmlns:a16="http://schemas.microsoft.com/office/drawing/2014/main" val="3827027987"/>
                  </a:ext>
                </a:extLst>
              </a:tr>
              <a:tr h="348615">
                <a:tc>
                  <a:txBody>
                    <a:bodyPr/>
                    <a:lstStyle/>
                    <a:p>
                      <a:pPr>
                        <a:lnSpc>
                          <a:spcPct val="107000"/>
                        </a:lnSpc>
                        <a:spcAft>
                          <a:spcPts val="800"/>
                        </a:spcAft>
                      </a:pPr>
                      <a:r>
                        <a:rPr lang="en-GB" sz="1600" kern="100">
                          <a:effectLst/>
                        </a:rPr>
                        <a:t>Marina George Zarif</a:t>
                      </a:r>
                      <a:endParaRPr lang="en-GB" sz="11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tc>
                  <a:txBody>
                    <a:bodyPr/>
                    <a:lstStyle/>
                    <a:p>
                      <a:pPr>
                        <a:lnSpc>
                          <a:spcPct val="107000"/>
                        </a:lnSpc>
                        <a:spcAft>
                          <a:spcPts val="800"/>
                        </a:spcAft>
                      </a:pPr>
                      <a:r>
                        <a:rPr lang="en-GB" sz="1600" kern="100">
                          <a:effectLst/>
                        </a:rPr>
                        <a:t>20221443430</a:t>
                      </a:r>
                      <a:endParaRPr lang="en-GB" sz="11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extLst>
                  <a:ext uri="{0D108BD9-81ED-4DB2-BD59-A6C34878D82A}">
                    <a16:rowId xmlns:a16="http://schemas.microsoft.com/office/drawing/2014/main" val="1526973482"/>
                  </a:ext>
                </a:extLst>
              </a:tr>
              <a:tr h="326390">
                <a:tc>
                  <a:txBody>
                    <a:bodyPr/>
                    <a:lstStyle/>
                    <a:p>
                      <a:pPr>
                        <a:lnSpc>
                          <a:spcPct val="107000"/>
                        </a:lnSpc>
                        <a:spcAft>
                          <a:spcPts val="800"/>
                        </a:spcAft>
                      </a:pPr>
                      <a:r>
                        <a:rPr lang="en-GB" sz="1600" kern="100">
                          <a:effectLst/>
                        </a:rPr>
                        <a:t>Carine Emad Sanad </a:t>
                      </a:r>
                      <a:endParaRPr lang="en-GB" sz="11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tc>
                  <a:txBody>
                    <a:bodyPr/>
                    <a:lstStyle/>
                    <a:p>
                      <a:pPr>
                        <a:lnSpc>
                          <a:spcPct val="107000"/>
                        </a:lnSpc>
                        <a:spcAft>
                          <a:spcPts val="800"/>
                        </a:spcAft>
                      </a:pPr>
                      <a:r>
                        <a:rPr lang="en-GB" sz="1600" kern="100">
                          <a:effectLst/>
                        </a:rPr>
                        <a:t>20221440878</a:t>
                      </a:r>
                      <a:endParaRPr lang="en-GB" sz="11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extLst>
                  <a:ext uri="{0D108BD9-81ED-4DB2-BD59-A6C34878D82A}">
                    <a16:rowId xmlns:a16="http://schemas.microsoft.com/office/drawing/2014/main" val="4032225682"/>
                  </a:ext>
                </a:extLst>
              </a:tr>
              <a:tr h="348615">
                <a:tc>
                  <a:txBody>
                    <a:bodyPr/>
                    <a:lstStyle/>
                    <a:p>
                      <a:pPr>
                        <a:lnSpc>
                          <a:spcPct val="107000"/>
                        </a:lnSpc>
                        <a:spcAft>
                          <a:spcPts val="800"/>
                        </a:spcAft>
                      </a:pPr>
                      <a:r>
                        <a:rPr lang="en-GB" sz="1600" kern="100">
                          <a:effectLst/>
                        </a:rPr>
                        <a:t>Seveen Samir Wakim </a:t>
                      </a:r>
                      <a:endParaRPr lang="en-GB" sz="11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tc>
                  <a:txBody>
                    <a:bodyPr/>
                    <a:lstStyle/>
                    <a:p>
                      <a:pPr>
                        <a:lnSpc>
                          <a:spcPct val="107000"/>
                        </a:lnSpc>
                        <a:spcAft>
                          <a:spcPts val="800"/>
                        </a:spcAft>
                      </a:pPr>
                      <a:r>
                        <a:rPr lang="en-GB" sz="1600" kern="100">
                          <a:effectLst/>
                        </a:rPr>
                        <a:t>2103117</a:t>
                      </a:r>
                      <a:endParaRPr lang="en-GB" sz="11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extLst>
                  <a:ext uri="{0D108BD9-81ED-4DB2-BD59-A6C34878D82A}">
                    <a16:rowId xmlns:a16="http://schemas.microsoft.com/office/drawing/2014/main" val="1612064567"/>
                  </a:ext>
                </a:extLst>
              </a:tr>
              <a:tr h="342265">
                <a:tc>
                  <a:txBody>
                    <a:bodyPr/>
                    <a:lstStyle/>
                    <a:p>
                      <a:pPr>
                        <a:lnSpc>
                          <a:spcPct val="107000"/>
                        </a:lnSpc>
                        <a:spcAft>
                          <a:spcPts val="800"/>
                        </a:spcAft>
                      </a:pPr>
                      <a:r>
                        <a:rPr lang="en-GB" sz="1600" kern="100">
                          <a:effectLst/>
                        </a:rPr>
                        <a:t>Sandra Wassim Youssef </a:t>
                      </a:r>
                      <a:endParaRPr lang="en-GB" sz="1100" kern="10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tc>
                  <a:txBody>
                    <a:bodyPr/>
                    <a:lstStyle/>
                    <a:p>
                      <a:pPr>
                        <a:lnSpc>
                          <a:spcPct val="107000"/>
                        </a:lnSpc>
                        <a:spcAft>
                          <a:spcPts val="800"/>
                        </a:spcAft>
                      </a:pPr>
                      <a:r>
                        <a:rPr lang="en-GB" sz="1600" kern="100" dirty="0">
                          <a:effectLst/>
                        </a:rPr>
                        <a:t>20221440830</a:t>
                      </a:r>
                      <a:endParaRPr lang="en-GB" sz="1100" kern="100" dirty="0">
                        <a:effectLst/>
                        <a:latin typeface="Aptos" panose="020B0004020202020204" pitchFamily="34" charset="0"/>
                        <a:ea typeface="Aptos" panose="020B0004020202020204" pitchFamily="34" charset="0"/>
                        <a:cs typeface="Arial" panose="020B0604020202020204" pitchFamily="34" charset="0"/>
                      </a:endParaRPr>
                    </a:p>
                  </a:txBody>
                  <a:tcPr marL="68580" marR="68580" marT="0" marB="0"/>
                </a:tc>
                <a:extLst>
                  <a:ext uri="{0D108BD9-81ED-4DB2-BD59-A6C34878D82A}">
                    <a16:rowId xmlns:a16="http://schemas.microsoft.com/office/drawing/2014/main" val="1816087854"/>
                  </a:ext>
                </a:extLst>
              </a:tr>
            </a:tbl>
          </a:graphicData>
        </a:graphic>
      </p:graphicFrame>
    </p:spTree>
    <p:extLst>
      <p:ext uri="{BB962C8B-B14F-4D97-AF65-F5344CB8AC3E}">
        <p14:creationId xmlns:p14="http://schemas.microsoft.com/office/powerpoint/2010/main" val="36567956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57BD71-0F08-21BA-81E2-767EC7EB4014}"/>
              </a:ext>
            </a:extLst>
          </p:cNvPr>
          <p:cNvSpPr>
            <a:spLocks noGrp="1"/>
          </p:cNvSpPr>
          <p:nvPr>
            <p:ph type="ctrTitle"/>
          </p:nvPr>
        </p:nvSpPr>
        <p:spPr>
          <a:xfrm>
            <a:off x="1524000" y="224005"/>
            <a:ext cx="9144000" cy="2387600"/>
          </a:xfrm>
        </p:spPr>
        <p:txBody>
          <a:bodyPr/>
          <a:lstStyle/>
          <a:p>
            <a:r>
              <a:rPr lang="en-GB" dirty="0"/>
              <a:t>Introduction</a:t>
            </a:r>
          </a:p>
        </p:txBody>
      </p:sp>
      <p:sp>
        <p:nvSpPr>
          <p:cNvPr id="3" name="Subtitle 2">
            <a:extLst>
              <a:ext uri="{FF2B5EF4-FFF2-40B4-BE49-F238E27FC236}">
                <a16:creationId xmlns:a16="http://schemas.microsoft.com/office/drawing/2014/main" id="{1B74728A-AAF0-2D17-B934-A788B8296839}"/>
              </a:ext>
            </a:extLst>
          </p:cNvPr>
          <p:cNvSpPr>
            <a:spLocks noGrp="1"/>
          </p:cNvSpPr>
          <p:nvPr>
            <p:ph type="subTitle" idx="1"/>
          </p:nvPr>
        </p:nvSpPr>
        <p:spPr/>
        <p:txBody>
          <a:bodyPr>
            <a:noAutofit/>
          </a:bodyPr>
          <a:lstStyle/>
          <a:p>
            <a:r>
              <a:rPr lang="en-GB" sz="1600" dirty="0"/>
              <a:t>The self-balancing robot project aims to develop a smart robot that can stay upright on its own. It uses advanced sensors like a gyroscope and accelerometer to accurately measure the robot's tilt and acceleration. The robot adjusts its motor speeds in real-time using a control algorithm, a PID controller, to respond dynamically to changes in orientation and maintain stability.</a:t>
            </a:r>
          </a:p>
        </p:txBody>
      </p:sp>
    </p:spTree>
    <p:extLst>
      <p:ext uri="{BB962C8B-B14F-4D97-AF65-F5344CB8AC3E}">
        <p14:creationId xmlns:p14="http://schemas.microsoft.com/office/powerpoint/2010/main" val="37544415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C7CFE-6AE6-76E8-F17A-5E07146606C3}"/>
              </a:ext>
            </a:extLst>
          </p:cNvPr>
          <p:cNvSpPr>
            <a:spLocks noGrp="1"/>
          </p:cNvSpPr>
          <p:nvPr>
            <p:ph type="title"/>
          </p:nvPr>
        </p:nvSpPr>
        <p:spPr/>
        <p:txBody>
          <a:bodyPr/>
          <a:lstStyle/>
          <a:p>
            <a:r>
              <a:rPr lang="en-GB" dirty="0"/>
              <a:t>Components used</a:t>
            </a:r>
          </a:p>
        </p:txBody>
      </p:sp>
      <p:sp>
        <p:nvSpPr>
          <p:cNvPr id="3" name="Content Placeholder 2">
            <a:extLst>
              <a:ext uri="{FF2B5EF4-FFF2-40B4-BE49-F238E27FC236}">
                <a16:creationId xmlns:a16="http://schemas.microsoft.com/office/drawing/2014/main" id="{895986BD-8248-3EA3-EC82-80F77B012F76}"/>
              </a:ext>
            </a:extLst>
          </p:cNvPr>
          <p:cNvSpPr>
            <a:spLocks noGrp="1"/>
          </p:cNvSpPr>
          <p:nvPr>
            <p:ph idx="1"/>
          </p:nvPr>
        </p:nvSpPr>
        <p:spPr/>
        <p:txBody>
          <a:bodyPr/>
          <a:lstStyle/>
          <a:p>
            <a:r>
              <a:rPr lang="en-GB" dirty="0"/>
              <a:t>MPU6050 Sensor</a:t>
            </a:r>
          </a:p>
          <a:p>
            <a:r>
              <a:rPr lang="en-GB" dirty="0"/>
              <a:t>PID Controller (using "PID_v1.h" library)</a:t>
            </a:r>
          </a:p>
          <a:p>
            <a:r>
              <a:rPr lang="en-GB" dirty="0"/>
              <a:t>DC Motors and PWM Control</a:t>
            </a:r>
          </a:p>
          <a:p>
            <a:r>
              <a:rPr lang="en-GB" dirty="0"/>
              <a:t>Kalman Filter</a:t>
            </a:r>
          </a:p>
          <a:p>
            <a:r>
              <a:rPr lang="en-GB" dirty="0"/>
              <a:t>Microcontroller (Arduino Uno)</a:t>
            </a:r>
          </a:p>
        </p:txBody>
      </p:sp>
    </p:spTree>
    <p:extLst>
      <p:ext uri="{BB962C8B-B14F-4D97-AF65-F5344CB8AC3E}">
        <p14:creationId xmlns:p14="http://schemas.microsoft.com/office/powerpoint/2010/main" val="26226377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E3DA6A-A68A-695E-8956-AC31CCCD2B8F}"/>
              </a:ext>
            </a:extLst>
          </p:cNvPr>
          <p:cNvSpPr>
            <a:spLocks noGrp="1"/>
          </p:cNvSpPr>
          <p:nvPr>
            <p:ph type="title"/>
          </p:nvPr>
        </p:nvSpPr>
        <p:spPr/>
        <p:txBody>
          <a:bodyPr/>
          <a:lstStyle/>
          <a:p>
            <a:r>
              <a:rPr lang="en-GB" dirty="0"/>
              <a:t>Sensor calibration: </a:t>
            </a:r>
          </a:p>
        </p:txBody>
      </p:sp>
      <p:sp>
        <p:nvSpPr>
          <p:cNvPr id="3" name="Content Placeholder 2">
            <a:extLst>
              <a:ext uri="{FF2B5EF4-FFF2-40B4-BE49-F238E27FC236}">
                <a16:creationId xmlns:a16="http://schemas.microsoft.com/office/drawing/2014/main" id="{714BBD9C-7852-B254-0A3B-1054999E94A3}"/>
              </a:ext>
            </a:extLst>
          </p:cNvPr>
          <p:cNvSpPr>
            <a:spLocks noGrp="1"/>
          </p:cNvSpPr>
          <p:nvPr>
            <p:ph idx="1"/>
          </p:nvPr>
        </p:nvSpPr>
        <p:spPr/>
        <p:txBody>
          <a:bodyPr>
            <a:normAutofit/>
          </a:bodyPr>
          <a:lstStyle/>
          <a:p>
            <a:pPr marL="0" indent="0">
              <a:buNone/>
            </a:pPr>
            <a:r>
              <a:rPr lang="en-GB" sz="1200" dirty="0"/>
              <a:t>Calibration Process:</a:t>
            </a:r>
          </a:p>
          <a:p>
            <a:r>
              <a:rPr lang="en-GB" sz="1200" dirty="0"/>
              <a:t>Power-On Initialization</a:t>
            </a:r>
          </a:p>
          <a:p>
            <a:r>
              <a:rPr lang="en-GB" sz="1200" dirty="0"/>
              <a:t>Sensor Initialization</a:t>
            </a:r>
          </a:p>
          <a:p>
            <a:r>
              <a:rPr lang="en-GB" sz="1200" dirty="0"/>
              <a:t>Collect Raw Sensor Data</a:t>
            </a:r>
          </a:p>
          <a:p>
            <a:r>
              <a:rPr lang="en-GB" sz="1200" dirty="0"/>
              <a:t>Stationary Calibration</a:t>
            </a:r>
          </a:p>
          <a:p>
            <a:r>
              <a:rPr lang="en-GB" sz="1200" dirty="0"/>
              <a:t>Offset Identification</a:t>
            </a:r>
          </a:p>
          <a:p>
            <a:r>
              <a:rPr lang="en-GB" sz="1100" dirty="0"/>
              <a:t>Offset Compensation</a:t>
            </a:r>
            <a:endParaRPr lang="en-GB" sz="1200" dirty="0"/>
          </a:p>
          <a:p>
            <a:r>
              <a:rPr lang="en-GB" sz="1100" dirty="0"/>
              <a:t>Fine-Tuning Parameters</a:t>
            </a:r>
            <a:endParaRPr lang="en-GB" sz="1200" dirty="0"/>
          </a:p>
          <a:p>
            <a:r>
              <a:rPr lang="en-GB" sz="1100" dirty="0"/>
              <a:t>• Testing and Validation</a:t>
            </a:r>
            <a:endParaRPr lang="en-GB" sz="1200" dirty="0"/>
          </a:p>
        </p:txBody>
      </p:sp>
    </p:spTree>
    <p:extLst>
      <p:ext uri="{BB962C8B-B14F-4D97-AF65-F5344CB8AC3E}">
        <p14:creationId xmlns:p14="http://schemas.microsoft.com/office/powerpoint/2010/main" val="39066946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4A2021-50A6-C640-DEA1-05B3B68C3C7E}"/>
              </a:ext>
            </a:extLst>
          </p:cNvPr>
          <p:cNvSpPr>
            <a:spLocks noGrp="1"/>
          </p:cNvSpPr>
          <p:nvPr>
            <p:ph type="title"/>
          </p:nvPr>
        </p:nvSpPr>
        <p:spPr/>
        <p:txBody>
          <a:bodyPr/>
          <a:lstStyle/>
          <a:p>
            <a:r>
              <a:rPr lang="en-GB" dirty="0"/>
              <a:t>Control system design</a:t>
            </a:r>
          </a:p>
        </p:txBody>
      </p:sp>
      <p:sp>
        <p:nvSpPr>
          <p:cNvPr id="3" name="Content Placeholder 2">
            <a:extLst>
              <a:ext uri="{FF2B5EF4-FFF2-40B4-BE49-F238E27FC236}">
                <a16:creationId xmlns:a16="http://schemas.microsoft.com/office/drawing/2014/main" id="{9AB4E1D0-732B-23A9-BE73-576B7C566778}"/>
              </a:ext>
            </a:extLst>
          </p:cNvPr>
          <p:cNvSpPr>
            <a:spLocks noGrp="1"/>
          </p:cNvSpPr>
          <p:nvPr>
            <p:ph idx="1"/>
          </p:nvPr>
        </p:nvSpPr>
        <p:spPr/>
        <p:txBody>
          <a:bodyPr/>
          <a:lstStyle/>
          <a:p>
            <a:r>
              <a:rPr lang="en-GB" dirty="0"/>
              <a:t>the self-balancing robot's control system is implemented through a Proportional-Integral-Derivative (PID) controller, designed to continually adjust motor speeds based on the difference between the desired and actual orientation. The three components of the PID controller—Proportional (P), Integral (I), and Derivative (D)— contribute to immediate error correction, elimination of </a:t>
            </a:r>
            <a:r>
              <a:rPr lang="en-GB" dirty="0" err="1"/>
              <a:t>steadystate</a:t>
            </a:r>
            <a:r>
              <a:rPr lang="en-GB" dirty="0"/>
              <a:t> errors, and damping effects to reduce overshooting, respectively.</a:t>
            </a:r>
          </a:p>
        </p:txBody>
      </p:sp>
    </p:spTree>
    <p:extLst>
      <p:ext uri="{BB962C8B-B14F-4D97-AF65-F5344CB8AC3E}">
        <p14:creationId xmlns:p14="http://schemas.microsoft.com/office/powerpoint/2010/main" val="255046676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49AF4A-8AFA-5ECA-89F8-0C201B817699}"/>
              </a:ext>
            </a:extLst>
          </p:cNvPr>
          <p:cNvSpPr>
            <a:spLocks noGrp="1"/>
          </p:cNvSpPr>
          <p:nvPr>
            <p:ph type="title"/>
          </p:nvPr>
        </p:nvSpPr>
        <p:spPr/>
        <p:txBody>
          <a:bodyPr/>
          <a:lstStyle/>
          <a:p>
            <a:r>
              <a:rPr lang="en-GB" dirty="0"/>
              <a:t>Kalman filtering</a:t>
            </a:r>
          </a:p>
        </p:txBody>
      </p:sp>
      <p:sp>
        <p:nvSpPr>
          <p:cNvPr id="3" name="Content Placeholder 2">
            <a:extLst>
              <a:ext uri="{FF2B5EF4-FFF2-40B4-BE49-F238E27FC236}">
                <a16:creationId xmlns:a16="http://schemas.microsoft.com/office/drawing/2014/main" id="{B01C4F19-28EA-AF3C-93A8-F53C217C06DA}"/>
              </a:ext>
            </a:extLst>
          </p:cNvPr>
          <p:cNvSpPr>
            <a:spLocks noGrp="1"/>
          </p:cNvSpPr>
          <p:nvPr>
            <p:ph idx="1"/>
          </p:nvPr>
        </p:nvSpPr>
        <p:spPr/>
        <p:txBody>
          <a:bodyPr>
            <a:normAutofit fontScale="85000" lnSpcReduction="10000"/>
          </a:bodyPr>
          <a:lstStyle/>
          <a:p>
            <a:r>
              <a:rPr lang="en-GB" dirty="0"/>
              <a:t>In the self-balancing robot project, the Kalman filter plays a pivotal role in refining sensor data and enhancing the system's overall performance. This advanced filtering mechanism serves to reduce sensor noise, providing cleaner and more reliable data from both the accelerometer and gyroscope. By combining information from these sensors, the Kalman filter ensures improved accuracy in estimating the robot's orientation, effectively smoothing out erratic readings and minimizing deviations in yaw angle measurements. The chosen parameters for the Kalman filter, including process noise (Q), measurement noise (R), and initial estimate (P), have been thoughtfully selected to balance the filter's sensitivity to changes in the underlying process, the accuracy of sensor measurements, and the initial covariance of the estimation. This calibration contributes to the system's stability, precision in yaw angle measurements, adaptability to environmental changes, and the reduction of gyroscope drift, collectively enhancing the self-balancing robot's capability to maintain equilibrium in various conditions</a:t>
            </a:r>
          </a:p>
        </p:txBody>
      </p:sp>
    </p:spTree>
    <p:extLst>
      <p:ext uri="{BB962C8B-B14F-4D97-AF65-F5344CB8AC3E}">
        <p14:creationId xmlns:p14="http://schemas.microsoft.com/office/powerpoint/2010/main" val="25105313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E61DBD-21B4-676C-6BB5-BCBC0B239339}"/>
              </a:ext>
            </a:extLst>
          </p:cNvPr>
          <p:cNvSpPr>
            <a:spLocks noGrp="1"/>
          </p:cNvSpPr>
          <p:nvPr>
            <p:ph type="title"/>
          </p:nvPr>
        </p:nvSpPr>
        <p:spPr>
          <a:xfrm>
            <a:off x="1451579" y="756393"/>
            <a:ext cx="9603275" cy="1049235"/>
          </a:xfrm>
        </p:spPr>
        <p:txBody>
          <a:bodyPr/>
          <a:lstStyle/>
          <a:p>
            <a:r>
              <a:rPr lang="en-GB" dirty="0"/>
              <a:t>Circuit design</a:t>
            </a:r>
          </a:p>
        </p:txBody>
      </p:sp>
      <p:pic>
        <p:nvPicPr>
          <p:cNvPr id="5" name="Content Placeholder 4">
            <a:extLst>
              <a:ext uri="{FF2B5EF4-FFF2-40B4-BE49-F238E27FC236}">
                <a16:creationId xmlns:a16="http://schemas.microsoft.com/office/drawing/2014/main" id="{924C3E52-17E6-A3D0-7878-EB075BAC8B1E}"/>
              </a:ext>
            </a:extLst>
          </p:cNvPr>
          <p:cNvPicPr>
            <a:picLocks noGrp="1" noChangeAspect="1"/>
          </p:cNvPicPr>
          <p:nvPr>
            <p:ph idx="1"/>
          </p:nvPr>
        </p:nvPicPr>
        <p:blipFill>
          <a:blip r:embed="rId2"/>
          <a:stretch>
            <a:fillRect/>
          </a:stretch>
        </p:blipFill>
        <p:spPr>
          <a:xfrm>
            <a:off x="1782518" y="2127398"/>
            <a:ext cx="8805271" cy="3609946"/>
          </a:xfrm>
        </p:spPr>
      </p:pic>
    </p:spTree>
    <p:extLst>
      <p:ext uri="{BB962C8B-B14F-4D97-AF65-F5344CB8AC3E}">
        <p14:creationId xmlns:p14="http://schemas.microsoft.com/office/powerpoint/2010/main" val="3574201738"/>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Gallery</Template>
  <TotalTime>287</TotalTime>
  <Words>431</Words>
  <Application>Microsoft Office PowerPoint</Application>
  <PresentationFormat>Widescreen</PresentationFormat>
  <Paragraphs>44</Paragraphs>
  <Slides>12</Slides>
  <Notes>0</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Aptos</vt:lpstr>
      <vt:lpstr>Aptos Display</vt:lpstr>
      <vt:lpstr>Arial</vt:lpstr>
      <vt:lpstr>Gill Sans MT</vt:lpstr>
      <vt:lpstr>OCR A Extended</vt:lpstr>
      <vt:lpstr>Times New Roman</vt:lpstr>
      <vt:lpstr>Gallery</vt:lpstr>
      <vt:lpstr>PowerPoint Presentation</vt:lpstr>
      <vt:lpstr>PowerPoint Presentation</vt:lpstr>
      <vt:lpstr>Team members: </vt:lpstr>
      <vt:lpstr>Introduction</vt:lpstr>
      <vt:lpstr>Components used</vt:lpstr>
      <vt:lpstr>Sensor calibration: </vt:lpstr>
      <vt:lpstr>Control system design</vt:lpstr>
      <vt:lpstr>Kalman filtering</vt:lpstr>
      <vt:lpstr>Circuit design</vt:lpstr>
      <vt:lpstr>Block diagram:</vt:lpstr>
      <vt:lpstr>Output:  Step response: </vt:lpstr>
      <vt:lpstr>Root locus: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dc:title>
  <dc:creator>Sevine Samir</dc:creator>
  <cp:lastModifiedBy>Sevine Samir</cp:lastModifiedBy>
  <cp:revision>2</cp:revision>
  <dcterms:created xsi:type="dcterms:W3CDTF">2023-12-30T16:15:38Z</dcterms:created>
  <dcterms:modified xsi:type="dcterms:W3CDTF">2023-12-30T21:03:27Z</dcterms:modified>
</cp:coreProperties>
</file>

<file path=docProps/thumbnail.jpeg>
</file>